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61" r:id="rId6"/>
    <p:sldId id="290" r:id="rId7"/>
    <p:sldId id="308" r:id="rId8"/>
    <p:sldId id="306" r:id="rId9"/>
    <p:sldId id="310" r:id="rId10"/>
    <p:sldId id="307" r:id="rId11"/>
    <p:sldId id="333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304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2" r:id="rId31"/>
    <p:sldId id="329" r:id="rId32"/>
    <p:sldId id="330" r:id="rId33"/>
    <p:sldId id="331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 varScale="1">
        <p:scale>
          <a:sx n="80" d="100"/>
          <a:sy n="80" d="100"/>
        </p:scale>
        <p:origin x="43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02/02/2022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02.02.2022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icl-easj.dk/Machine%20Learning/Opgaver%20Alm/Guide%20on%20installing%20the%20Anaconda%20suite.pdf" TargetMode="External"/><Relationship Id="rId2" Type="http://schemas.openxmlformats.org/officeDocument/2006/relationships/hyperlink" Target="http://micl-easj.dk/Machine%20Learning/Opgaver%20Alm/Chapter%201%20Assignments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hyperlink" Target="http://micl-easj.dk/Machine%20Learning/Opgaver%20Alm/Python%20Basic%20No.1.pdf" TargetMode="External"/><Relationship Id="rId4" Type="http://schemas.openxmlformats.org/officeDocument/2006/relationships/hyperlink" Target="http://micl-easj.dk/Machine%20Learning/Opgaver%20Alm/Jupyter%20Introductio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Machine Learning Landscape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27.08.2021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ML UnSupervised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No Human supervision</a:t>
            </a:r>
          </a:p>
          <a:p>
            <a:r>
              <a:rPr lang="en-GB" b="1" i="1" dirty="0" smtClean="0"/>
              <a:t>No labels.</a:t>
            </a:r>
          </a:p>
          <a:p>
            <a:r>
              <a:rPr lang="en-GB" b="1" i="1" dirty="0" smtClean="0"/>
              <a:t>Clustering (similar visitors to your blog/supermarket)</a:t>
            </a:r>
          </a:p>
          <a:p>
            <a:r>
              <a:rPr lang="en-GB" b="1" i="1" dirty="0" smtClean="0"/>
              <a:t>Not like Regression (Car with the label price)</a:t>
            </a:r>
          </a:p>
          <a:p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 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743200"/>
            <a:ext cx="6843477" cy="2957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232061" y="2909461"/>
            <a:ext cx="5914525" cy="26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ML UnSupervised Annomaly 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Credit transactions</a:t>
            </a:r>
          </a:p>
          <a:p>
            <a:r>
              <a:rPr lang="en-GB" b="1" i="1" dirty="0" smtClean="0"/>
              <a:t>Mobile call patterns</a:t>
            </a:r>
          </a:p>
          <a:p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 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743200"/>
            <a:ext cx="6843477" cy="2957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96" y="2944238"/>
            <a:ext cx="6083137" cy="27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ML Semisupervised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Some (few) features have labels some NOT</a:t>
            </a:r>
          </a:p>
          <a:p>
            <a:r>
              <a:rPr lang="en-GB" b="1" i="1" dirty="0" smtClean="0"/>
              <a:t>Mixing learning from data with labels</a:t>
            </a:r>
          </a:p>
          <a:p>
            <a:r>
              <a:rPr lang="en-GB" b="1" i="1" dirty="0" smtClean="0"/>
              <a:t>Google photos ! 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743200"/>
            <a:ext cx="6843477" cy="2957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1283943" y="2866417"/>
            <a:ext cx="5849674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Reinforcement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Agent observes environment</a:t>
            </a:r>
          </a:p>
          <a:p>
            <a:r>
              <a:rPr lang="en-GB" b="1" i="1" dirty="0" smtClean="0"/>
              <a:t>Takes action</a:t>
            </a:r>
          </a:p>
          <a:p>
            <a:r>
              <a:rPr lang="en-GB" b="1" i="1" dirty="0" smtClean="0"/>
              <a:t>Reward or punishment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1232062" y="2743200"/>
            <a:ext cx="5110480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Batch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Train offline on available data set then launch</a:t>
            </a:r>
          </a:p>
          <a:p>
            <a:r>
              <a:rPr lang="en-GB" b="1" i="1" dirty="0" smtClean="0"/>
              <a:t>Advantage: Simple </a:t>
            </a:r>
          </a:p>
          <a:p>
            <a:r>
              <a:rPr lang="en-GB" b="1" i="1" dirty="0" smtClean="0"/>
              <a:t>Disadvantage: CPU-time, Cannot handle new data types </a:t>
            </a:r>
          </a:p>
          <a:p>
            <a:r>
              <a:rPr lang="en-GB" b="1" i="1" dirty="0" smtClean="0"/>
              <a:t>Cannot train a new system every day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762249"/>
            <a:ext cx="6843477" cy="324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050" y="3045095"/>
            <a:ext cx="5207000" cy="26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Online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Feed data in mini-batches  -&gt; Train -&gt; Adapt to new data</a:t>
            </a:r>
          </a:p>
          <a:p>
            <a:r>
              <a:rPr lang="en-GB" b="1" i="1" dirty="0" smtClean="0"/>
              <a:t>Learning rate how fast should it learn ?</a:t>
            </a:r>
          </a:p>
          <a:p>
            <a:r>
              <a:rPr lang="en-GB" b="1" i="1" dirty="0" smtClean="0"/>
              <a:t>Advantage: Handle Continuous data flow.  Handle Huge data</a:t>
            </a:r>
          </a:p>
          <a:p>
            <a:r>
              <a:rPr lang="en-GB" b="1" i="1" dirty="0" smtClean="0"/>
              <a:t>Disadvantage: Bad data can decline the performance. E.g. Bot attack or a malfunctioning sensor.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795080"/>
            <a:ext cx="6843477" cy="30220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ede 3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121" y="3046838"/>
            <a:ext cx="5635665" cy="26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Instance based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Learn -&gt; Use similarities to Generalize -&gt; Make Predictions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197"/>
          <p:cNvPicPr/>
          <p:nvPr/>
        </p:nvPicPr>
        <p:blipFill>
          <a:blip r:embed="rId2"/>
          <a:stretch>
            <a:fillRect/>
          </a:stretch>
        </p:blipFill>
        <p:spPr>
          <a:xfrm>
            <a:off x="1232061" y="2710774"/>
            <a:ext cx="5985861" cy="28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 based learning: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Learn by examples -&gt; Build a model -&gt; Make Predictions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64016" y="2827505"/>
            <a:ext cx="5582312" cy="28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Probability plot with </a:t>
            </a:r>
            <a:r>
              <a:rPr lang="en-GB" dirty="0" smtClean="0"/>
              <a:t>decision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27243"/>
            <a:ext cx="11612364" cy="4575242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Probability function using petal length and petal width and 3 classes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r>
              <a:rPr lang="en-GB" b="1" dirty="0" smtClean="0"/>
              <a:t>Notice the linear decision boundaries (e.g. green 90%probability) for Iris Versicolor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7463" y="1920266"/>
            <a:ext cx="7127281" cy="35726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62265" y="2162998"/>
            <a:ext cx="6569412" cy="32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 based learning.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Learn by examples -&gt; Build a model -&gt; Make Predictions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20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0289" y="2704289"/>
            <a:ext cx="5946843" cy="30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/>
              <a:t>Machine Learning is the science (and art) of programming computers so they </a:t>
            </a:r>
            <a:r>
              <a:rPr lang="en-GB" b="1" i="1" dirty="0" smtClean="0"/>
              <a:t>can learn </a:t>
            </a:r>
            <a:r>
              <a:rPr lang="en-GB" b="1" i="1" dirty="0"/>
              <a:t>from data.</a:t>
            </a:r>
            <a:endParaRPr lang="en-US" b="1" dirty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r>
              <a:rPr lang="en-US" b="1" dirty="0" smtClean="0">
                <a:sym typeface="Wingdings" panose="05000000000000000000" pitchFamily="2" charset="2"/>
              </a:rPr>
              <a:t>Example Spam filter!: Task is to flag for spam.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Experience is the training data (E-mails).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Performance is the accuracy. E.G. 95% flagged correct.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67027" y="2067040"/>
            <a:ext cx="7851031" cy="2738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b="1" i="1" dirty="0" smtClean="0"/>
              <a:t>Here </a:t>
            </a:r>
            <a:r>
              <a:rPr lang="en-GB" b="1" i="1" dirty="0"/>
              <a:t>is a slightly more general definition</a:t>
            </a:r>
            <a:r>
              <a:rPr lang="en-GB" i="1" dirty="0"/>
              <a:t>:</a:t>
            </a:r>
            <a:endParaRPr lang="en-US" dirty="0"/>
          </a:p>
          <a:p>
            <a:r>
              <a:rPr lang="en-GB" dirty="0"/>
              <a:t>Machine Learning is the field of study that gives computers the ability to </a:t>
            </a:r>
            <a:r>
              <a:rPr lang="en-GB" dirty="0" smtClean="0"/>
              <a:t>learn without </a:t>
            </a:r>
            <a:r>
              <a:rPr lang="en-GB" dirty="0"/>
              <a:t>being explicitly programmed</a:t>
            </a:r>
            <a:r>
              <a:rPr lang="en-GB" dirty="0" smtClean="0"/>
              <a:t>.  </a:t>
            </a:r>
            <a:r>
              <a:rPr lang="en-GB" i="1" dirty="0" smtClean="0"/>
              <a:t>(Arthur </a:t>
            </a:r>
            <a:r>
              <a:rPr lang="en-GB" i="1" dirty="0"/>
              <a:t>Samuel, </a:t>
            </a:r>
            <a:r>
              <a:rPr lang="en-GB" i="1" dirty="0" smtClean="0"/>
              <a:t>1959)</a:t>
            </a:r>
            <a:endParaRPr lang="en-US" i="1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i="1" dirty="0" smtClean="0"/>
              <a:t>And </a:t>
            </a:r>
            <a:r>
              <a:rPr lang="en-GB" i="1" dirty="0"/>
              <a:t>a more engineering-oriented one</a:t>
            </a:r>
            <a:r>
              <a:rPr lang="en-GB" dirty="0"/>
              <a:t>:</a:t>
            </a:r>
            <a:endParaRPr lang="en-US" dirty="0"/>
          </a:p>
          <a:p>
            <a:r>
              <a:rPr lang="en-GB" dirty="0"/>
              <a:t>A computer program is said to learn from experience E with respect to some task </a:t>
            </a:r>
            <a:r>
              <a:rPr lang="en-GB" dirty="0" smtClean="0"/>
              <a:t>T and </a:t>
            </a:r>
            <a:r>
              <a:rPr lang="en-GB" dirty="0"/>
              <a:t>some performance measure P, if its performance on T, as measured by P, </a:t>
            </a:r>
            <a:r>
              <a:rPr lang="en-GB" dirty="0" smtClean="0"/>
              <a:t>improves with </a:t>
            </a:r>
            <a:r>
              <a:rPr lang="en-GB" dirty="0"/>
              <a:t>experience </a:t>
            </a:r>
            <a:r>
              <a:rPr lang="en-GB" dirty="0" smtClean="0"/>
              <a:t>E. </a:t>
            </a:r>
            <a:r>
              <a:rPr lang="en-GB" i="1" dirty="0" smtClean="0"/>
              <a:t>(Tom </a:t>
            </a:r>
            <a:r>
              <a:rPr lang="en-GB" i="1" dirty="0"/>
              <a:t>Mitchell, </a:t>
            </a:r>
            <a:r>
              <a:rPr lang="en-GB" i="1" dirty="0" smtClean="0"/>
              <a:t>1997)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6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 based learning.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Find the best linear model: </a:t>
            </a:r>
            <a:r>
              <a:rPr lang="en-GB" b="1" i="1" dirty="0" err="1" smtClean="0"/>
              <a:t>bx</a:t>
            </a:r>
            <a:r>
              <a:rPr lang="en-GB" b="1" i="1" dirty="0" smtClean="0"/>
              <a:t> + a </a:t>
            </a:r>
          </a:p>
          <a:p>
            <a:r>
              <a:rPr lang="en-US" b="1" dirty="0" smtClean="0"/>
              <a:t>θ</a:t>
            </a:r>
            <a:r>
              <a:rPr lang="en-US" b="1" baseline="-25000" dirty="0" smtClean="0"/>
              <a:t>0 </a:t>
            </a:r>
            <a:r>
              <a:rPr lang="en-US" b="1" dirty="0"/>
              <a:t>+ θ</a:t>
            </a:r>
            <a:r>
              <a:rPr lang="en-US" b="1" baseline="-25000" dirty="0"/>
              <a:t>1</a:t>
            </a:r>
            <a:r>
              <a:rPr lang="en-US" b="1" dirty="0"/>
              <a:t>xGDP</a:t>
            </a: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205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003" y="2710774"/>
            <a:ext cx="5966406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 based learning.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Find the best linear model: </a:t>
            </a:r>
            <a:r>
              <a:rPr lang="en-GB" b="1" i="1" dirty="0" err="1" smtClean="0"/>
              <a:t>bx</a:t>
            </a:r>
            <a:r>
              <a:rPr lang="en-GB" b="1" i="1" dirty="0" smtClean="0"/>
              <a:t> + a </a:t>
            </a:r>
          </a:p>
          <a:p>
            <a:r>
              <a:rPr lang="en-US" b="1" dirty="0" smtClean="0"/>
              <a:t>θ</a:t>
            </a:r>
            <a:r>
              <a:rPr lang="en-US" b="1" baseline="-25000" dirty="0" smtClean="0"/>
              <a:t>0 </a:t>
            </a:r>
            <a:r>
              <a:rPr lang="en-US" b="1" dirty="0"/>
              <a:t>+ θ</a:t>
            </a:r>
            <a:r>
              <a:rPr lang="en-US" b="1" baseline="-25000" dirty="0"/>
              <a:t>1</a:t>
            </a:r>
            <a:r>
              <a:rPr lang="en-US" b="1" dirty="0"/>
              <a:t>xGDP</a:t>
            </a: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528" y="2931018"/>
            <a:ext cx="6271098" cy="27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Regresison Code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Using ML to find the best linear model </a:t>
            </a:r>
            <a:r>
              <a:rPr lang="en-US" b="1" dirty="0" smtClean="0"/>
              <a:t>θ</a:t>
            </a:r>
            <a:r>
              <a:rPr lang="en-US" b="1" baseline="-25000" dirty="0" smtClean="0"/>
              <a:t>0 </a:t>
            </a:r>
            <a:r>
              <a:rPr lang="en-US" b="1" dirty="0"/>
              <a:t>+ </a:t>
            </a:r>
            <a:r>
              <a:rPr lang="en-US" b="1" dirty="0" smtClean="0"/>
              <a:t>θ</a:t>
            </a:r>
            <a:r>
              <a:rPr lang="en-US" b="1" baseline="-25000" dirty="0" smtClean="0"/>
              <a:t>1</a:t>
            </a:r>
            <a:r>
              <a:rPr lang="en-US" b="1" dirty="0" smtClean="0"/>
              <a:t>xGDP</a:t>
            </a:r>
          </a:p>
          <a:p>
            <a:r>
              <a:rPr lang="en-US" b="1" dirty="0" smtClean="0"/>
              <a:t>Training and running the program ! </a:t>
            </a:r>
          </a:p>
          <a:p>
            <a:r>
              <a:rPr lang="en-US" b="1" dirty="0" smtClean="0"/>
              <a:t>Show and look at: Life </a:t>
            </a:r>
            <a:r>
              <a:rPr lang="en-US" b="1" dirty="0" smtClean="0"/>
              <a:t>satisfaction</a:t>
            </a:r>
            <a:r>
              <a:rPr lang="en-US" b="1" dirty="0"/>
              <a:t> </a:t>
            </a:r>
            <a:r>
              <a:rPr lang="en-US" b="1" dirty="0" smtClean="0"/>
              <a:t>code !</a:t>
            </a: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4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Challenges of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Insufficient quantity of training data</a:t>
            </a:r>
          </a:p>
          <a:p>
            <a:r>
              <a:rPr lang="en-GB" b="1" dirty="0" err="1" smtClean="0"/>
              <a:t>Nonrepresentative</a:t>
            </a:r>
            <a:r>
              <a:rPr lang="en-GB" b="1" dirty="0" smtClean="0"/>
              <a:t> training data</a:t>
            </a:r>
          </a:p>
          <a:p>
            <a:r>
              <a:rPr lang="en-GB" b="1" dirty="0" smtClean="0"/>
              <a:t>Poor quality data: outliners, noise, missing features for some data</a:t>
            </a:r>
          </a:p>
          <a:p>
            <a:r>
              <a:rPr lang="en-US" b="1" dirty="0" smtClean="0"/>
              <a:t>Irrelevant features</a:t>
            </a:r>
          </a:p>
          <a:p>
            <a:r>
              <a:rPr lang="en-US" b="1" dirty="0" smtClean="0"/>
              <a:t>Overfitting the training data</a:t>
            </a:r>
          </a:p>
          <a:p>
            <a:r>
              <a:rPr lang="en-US" b="1" dirty="0" err="1" smtClean="0"/>
              <a:t>Underfitting</a:t>
            </a:r>
            <a:r>
              <a:rPr lang="en-US" b="1" dirty="0" smtClean="0"/>
              <a:t> the training data</a:t>
            </a:r>
            <a:endParaRPr lang="en-GB" b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32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Nonrepresentative training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err="1" smtClean="0"/>
              <a:t>Nonrepresentative</a:t>
            </a:r>
            <a:r>
              <a:rPr lang="en-GB" b="1" i="1" dirty="0" smtClean="0"/>
              <a:t> data leads to a model with low accuracy for some data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22962" y="2730230"/>
            <a:ext cx="5946841" cy="29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Making the model too good on training set. </a:t>
            </a:r>
          </a:p>
          <a:p>
            <a:r>
              <a:rPr lang="en-GB" b="1" i="1" dirty="0" smtClean="0"/>
              <a:t>But low accuracy for other test data</a:t>
            </a:r>
          </a:p>
          <a:p>
            <a:r>
              <a:rPr lang="en-GB" b="1" i="1" dirty="0" smtClean="0"/>
              <a:t>Solution: use a more simple model and regularization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222"/>
          <p:cNvPicPr/>
          <p:nvPr/>
        </p:nvPicPr>
        <p:blipFill>
          <a:blip r:embed="rId2"/>
          <a:stretch>
            <a:fillRect/>
          </a:stretch>
        </p:blipFill>
        <p:spPr>
          <a:xfrm>
            <a:off x="1135091" y="2652410"/>
            <a:ext cx="6035548" cy="30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Overfitting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Making the model </a:t>
            </a:r>
            <a:r>
              <a:rPr lang="en-GB" b="1" i="1" dirty="0" smtClean="0"/>
              <a:t>better on </a:t>
            </a:r>
            <a:r>
              <a:rPr lang="en-GB" b="1" i="1" dirty="0" smtClean="0"/>
              <a:t>training set. </a:t>
            </a:r>
          </a:p>
          <a:p>
            <a:r>
              <a:rPr lang="en-GB" b="1" i="1" dirty="0" smtClean="0"/>
              <a:t>And </a:t>
            </a:r>
            <a:r>
              <a:rPr lang="en-GB" b="1" i="1" dirty="0" err="1" smtClean="0"/>
              <a:t>hiogh</a:t>
            </a:r>
            <a:r>
              <a:rPr lang="en-GB" b="1" i="1" dirty="0" smtClean="0"/>
              <a:t> </a:t>
            </a:r>
            <a:r>
              <a:rPr lang="en-GB" b="1" i="1" dirty="0" smtClean="0"/>
              <a:t>accuracy for other test data</a:t>
            </a:r>
          </a:p>
          <a:p>
            <a:r>
              <a:rPr lang="en-GB" b="1" i="1" dirty="0" smtClean="0"/>
              <a:t>Solution: use a more simple model and </a:t>
            </a:r>
            <a:r>
              <a:rPr lang="en-GB" b="1" i="1" dirty="0" smtClean="0"/>
              <a:t>regularization like degree = 2</a:t>
            </a: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494472" y="2724150"/>
            <a:ext cx="4982528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Regularization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Setting constraints on the model parameters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542162"/>
            <a:ext cx="6843477" cy="3274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227"/>
          <p:cNvPicPr/>
          <p:nvPr/>
        </p:nvPicPr>
        <p:blipFill>
          <a:blip r:embed="rId2"/>
          <a:stretch>
            <a:fillRect/>
          </a:stretch>
        </p:blipFill>
        <p:spPr>
          <a:xfrm>
            <a:off x="1154349" y="2769140"/>
            <a:ext cx="6251642" cy="29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Too simple model to find a structure in the data</a:t>
            </a:r>
          </a:p>
          <a:p>
            <a:r>
              <a:rPr lang="en-GB" b="1" i="1" dirty="0" smtClean="0"/>
              <a:t>Solution: Model with more parameters</a:t>
            </a:r>
          </a:p>
          <a:p>
            <a:r>
              <a:rPr lang="en-GB" b="1" i="1" dirty="0" smtClean="0"/>
              <a:t>Better features</a:t>
            </a:r>
          </a:p>
          <a:p>
            <a:r>
              <a:rPr lang="en-GB" b="1" i="1" dirty="0" smtClean="0"/>
              <a:t>Remove any constraints and regularization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9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Testing and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Split data set into training set and a test set</a:t>
            </a:r>
          </a:p>
          <a:p>
            <a:r>
              <a:rPr lang="en-GB" b="1" i="1" dirty="0" smtClean="0"/>
              <a:t>Train model on training set (80%-90% data)</a:t>
            </a:r>
          </a:p>
          <a:p>
            <a:r>
              <a:rPr lang="en-GB" b="1" i="1" dirty="0" smtClean="0"/>
              <a:t>Finally test finally model on test set (10%-20% data)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Machine Learning vs. Traditional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Traditional programming</a:t>
            </a:r>
          </a:p>
          <a:p>
            <a:pPr lvl="1"/>
            <a:r>
              <a:rPr lang="en-GB" b="1" i="1" dirty="0" smtClean="0"/>
              <a:t>Write algorithm: Set up rules  for words (For U, credit card, free) </a:t>
            </a:r>
          </a:p>
          <a:p>
            <a:pPr lvl="1"/>
            <a:r>
              <a:rPr lang="en-GB" b="1" i="1" dirty="0" smtClean="0"/>
              <a:t>Many rules =&gt; Complex algorithm</a:t>
            </a:r>
          </a:p>
          <a:p>
            <a:pPr lvl="1"/>
            <a:r>
              <a:rPr lang="en-GB" b="1" i="1" dirty="0" smtClean="0"/>
              <a:t>Spammer can work around rules (</a:t>
            </a:r>
            <a:r>
              <a:rPr lang="en-GB" b="1" i="1" dirty="0"/>
              <a:t>4</a:t>
            </a:r>
            <a:r>
              <a:rPr lang="en-GB" b="1" i="1" dirty="0" smtClean="0"/>
              <a:t>U) =&gt; end-less number of rules</a:t>
            </a:r>
          </a:p>
          <a:p>
            <a:pPr lvl="1"/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960742" y="2723270"/>
            <a:ext cx="6996484" cy="3217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71150" y="2911813"/>
            <a:ext cx="6122910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6971"/>
            <a:ext cx="11612364" cy="4221804"/>
          </a:xfrm>
        </p:spPr>
        <p:txBody>
          <a:bodyPr/>
          <a:lstStyle/>
          <a:p>
            <a:r>
              <a:rPr lang="en-GB" b="1" dirty="0" smtClean="0"/>
              <a:t>It is time for discussion, setting up the environment Anaconda and coding Python in </a:t>
            </a:r>
            <a:r>
              <a:rPr lang="en-GB" b="1" dirty="0" err="1" smtClean="0"/>
              <a:t>Spyder</a:t>
            </a:r>
            <a:r>
              <a:rPr lang="en-GB" b="1" dirty="0" smtClean="0"/>
              <a:t> !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r>
              <a:rPr lang="en-US" dirty="0">
                <a:hlinkClick r:id="rId2"/>
              </a:rPr>
              <a:t>Chapter 1 Assignments: No. 1 - 14</a:t>
            </a:r>
            <a:endParaRPr lang="en-US" dirty="0"/>
          </a:p>
          <a:p>
            <a:r>
              <a:rPr lang="en-US" dirty="0" smtClean="0">
                <a:hlinkClick r:id="rId3"/>
              </a:rPr>
              <a:t>Anaconda </a:t>
            </a:r>
            <a:r>
              <a:rPr lang="en-US" dirty="0">
                <a:hlinkClick r:id="rId3"/>
              </a:rPr>
              <a:t>Installation </a:t>
            </a:r>
            <a:r>
              <a:rPr lang="en-US" dirty="0" smtClean="0">
                <a:hlinkClick r:id="rId3"/>
              </a:rPr>
              <a:t>Guide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Jupiter Test</a:t>
            </a:r>
            <a:endParaRPr lang="en-US" dirty="0"/>
          </a:p>
          <a:p>
            <a:r>
              <a:rPr lang="en-US" dirty="0">
                <a:hlinkClick r:id="rId5"/>
              </a:rPr>
              <a:t>Python Basic No. 1</a:t>
            </a:r>
            <a:endParaRPr lang="en-US" dirty="0"/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marL="252000" lvl="1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30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520089" y="2689685"/>
            <a:ext cx="3316334" cy="2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Machine Learning vs. Traditional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Why Machine Learning</a:t>
            </a:r>
          </a:p>
          <a:p>
            <a:pPr lvl="1"/>
            <a:r>
              <a:rPr lang="en-GB" b="1" i="1" dirty="0" smtClean="0"/>
              <a:t>Learns automatically (from users flagging e-mails w; e.g.  For U)</a:t>
            </a:r>
          </a:p>
          <a:p>
            <a:pPr lvl="1"/>
            <a:r>
              <a:rPr lang="en-GB" b="1" i="1" dirty="0" smtClean="0"/>
              <a:t>Short and easy to maintain 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20793" y="2431440"/>
            <a:ext cx="7210492" cy="361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17599" y="2536215"/>
            <a:ext cx="6437549" cy="32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When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1"/>
            <a:ext cx="11612364" cy="4221804"/>
          </a:xfrm>
        </p:spPr>
        <p:txBody>
          <a:bodyPr/>
          <a:lstStyle/>
          <a:p>
            <a:r>
              <a:rPr lang="en-GB" b="1" i="1" dirty="0" smtClean="0"/>
              <a:t>When to do Machine Learning</a:t>
            </a:r>
          </a:p>
          <a:p>
            <a:pPr lvl="1"/>
            <a:r>
              <a:rPr lang="en-GB" b="1" i="1" dirty="0" smtClean="0"/>
              <a:t>Complex algorithms</a:t>
            </a:r>
          </a:p>
          <a:p>
            <a:pPr lvl="1"/>
            <a:r>
              <a:rPr lang="en-GB" b="1" i="1" dirty="0" smtClean="0"/>
              <a:t>No known Algorithm (e.g. speech recognition)</a:t>
            </a:r>
          </a:p>
          <a:p>
            <a:pPr lvl="1"/>
            <a:r>
              <a:rPr lang="en-GB" b="1" i="1" dirty="0" smtClean="0"/>
              <a:t>Huge data. Data mining discover disguised patterns</a:t>
            </a:r>
          </a:p>
          <a:p>
            <a:pPr lvl="1"/>
            <a:r>
              <a:rPr lang="en-GB" b="1" i="1" dirty="0" smtClean="0"/>
              <a:t>Help humans to detect new trends or correlations</a:t>
            </a:r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kstfelt 2"/>
          <p:cNvSpPr txBox="1">
            <a:spLocks noChangeArrowheads="1"/>
          </p:cNvSpPr>
          <p:nvPr/>
        </p:nvSpPr>
        <p:spPr bwMode="auto">
          <a:xfrm>
            <a:off x="720793" y="2950723"/>
            <a:ext cx="7210492" cy="3099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ed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3125" y="3073940"/>
            <a:ext cx="5871088" cy="28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Examples of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/>
              <a:t>Now discuss and find more areas where ML can be used !</a:t>
            </a:r>
          </a:p>
          <a:p>
            <a:r>
              <a:rPr lang="en-GB" b="1" i="1" dirty="0"/>
              <a:t>Students answers</a:t>
            </a:r>
            <a:r>
              <a:rPr lang="en-GB" b="1" i="1" dirty="0" smtClean="0"/>
              <a:t>:</a:t>
            </a:r>
          </a:p>
          <a:p>
            <a:r>
              <a:rPr lang="en-GB" b="1" i="1" dirty="0" smtClean="0"/>
              <a:t>Spam filters</a:t>
            </a:r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2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Examples of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/>
              <a:t>Now discuss and find more areas where ML can be used !</a:t>
            </a:r>
          </a:p>
          <a:p>
            <a:r>
              <a:rPr lang="en-GB" b="1" i="1" dirty="0"/>
              <a:t>Students answers:</a:t>
            </a:r>
          </a:p>
          <a:p>
            <a:r>
              <a:rPr lang="en-GB" b="1" i="1" dirty="0" smtClean="0"/>
              <a:t>Spam</a:t>
            </a:r>
          </a:p>
          <a:p>
            <a:r>
              <a:rPr lang="en-GB" b="1" i="1" dirty="0" smtClean="0"/>
              <a:t>Traffic bottlenecks</a:t>
            </a:r>
          </a:p>
          <a:p>
            <a:r>
              <a:rPr lang="en-GB" b="1" i="1" dirty="0" smtClean="0"/>
              <a:t>Adverts based on customer patterns</a:t>
            </a:r>
          </a:p>
          <a:p>
            <a:r>
              <a:rPr lang="en-GB" b="1" i="1" dirty="0" smtClean="0"/>
              <a:t>Supermarkets shopping pattern</a:t>
            </a:r>
          </a:p>
          <a:p>
            <a:r>
              <a:rPr lang="en-GB" b="1" i="1" dirty="0"/>
              <a:t>A</a:t>
            </a:r>
            <a:r>
              <a:rPr lang="en-GB" b="1" i="1" dirty="0" smtClean="0"/>
              <a:t>mazon </a:t>
            </a:r>
          </a:p>
          <a:p>
            <a:r>
              <a:rPr lang="en-GB" b="1" i="1" dirty="0" smtClean="0"/>
              <a:t>Tesla self </a:t>
            </a:r>
            <a:r>
              <a:rPr lang="en-GB" b="1" i="1" dirty="0" err="1" smtClean="0"/>
              <a:t>drivng</a:t>
            </a:r>
            <a:r>
              <a:rPr lang="en-GB" b="1" i="1" dirty="0" smtClean="0"/>
              <a:t> cars</a:t>
            </a:r>
          </a:p>
          <a:p>
            <a:r>
              <a:rPr lang="en-GB" b="1" i="1" dirty="0" smtClean="0"/>
              <a:t>Speech </a:t>
            </a:r>
            <a:r>
              <a:rPr lang="en-GB" b="1" i="1" dirty="0"/>
              <a:t>recognition</a:t>
            </a:r>
          </a:p>
          <a:p>
            <a:r>
              <a:rPr lang="en-GB" b="1" i="1" dirty="0" smtClean="0"/>
              <a:t>Surveillance </a:t>
            </a:r>
            <a:r>
              <a:rPr lang="en-GB" b="1" i="1" dirty="0"/>
              <a:t>of persons</a:t>
            </a:r>
          </a:p>
          <a:p>
            <a:r>
              <a:rPr lang="en-GB" b="1" i="1" dirty="0" smtClean="0"/>
              <a:t>Gaming </a:t>
            </a:r>
            <a:r>
              <a:rPr lang="en-GB" b="1" i="1" dirty="0"/>
              <a:t>AI-cheating </a:t>
            </a:r>
            <a:r>
              <a:rPr lang="en-GB" b="1" i="1" dirty="0" smtClean="0"/>
              <a:t>optimizing the shooting</a:t>
            </a:r>
            <a:endParaRPr lang="en-GB" b="1" i="1" dirty="0"/>
          </a:p>
          <a:p>
            <a:r>
              <a:rPr lang="en-GB" b="1" i="1" dirty="0"/>
              <a:t>Google-photos: face pictures</a:t>
            </a:r>
          </a:p>
          <a:p>
            <a:r>
              <a:rPr lang="en-GB" b="1" i="1" dirty="0"/>
              <a:t>Diagnose of illness</a:t>
            </a:r>
          </a:p>
          <a:p>
            <a:r>
              <a:rPr lang="en-GB" b="1" i="1" dirty="0"/>
              <a:t>YouTube choice selection</a:t>
            </a:r>
          </a:p>
          <a:p>
            <a:r>
              <a:rPr lang="en-GB" b="1" i="1" dirty="0"/>
              <a:t>Searching algorithms</a:t>
            </a:r>
          </a:p>
          <a:p>
            <a:r>
              <a:rPr lang="en-GB" b="1" i="1" dirty="0"/>
              <a:t>Robots, reinforcement learning</a:t>
            </a:r>
          </a:p>
          <a:p>
            <a:r>
              <a:rPr lang="en-GB" b="1" i="1" dirty="0" smtClean="0"/>
              <a:t>Statistical </a:t>
            </a:r>
            <a:r>
              <a:rPr lang="en-GB" b="1" i="1" dirty="0"/>
              <a:t>data, Clustering by K-means</a:t>
            </a:r>
          </a:p>
          <a:p>
            <a:endParaRPr lang="en-GB" b="1" i="1" dirty="0" smtClean="0"/>
          </a:p>
          <a:p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pPr lvl="1"/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2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Types of Machine Learning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Human supervision or NOT</a:t>
            </a:r>
          </a:p>
          <a:p>
            <a:pPr lvl="1"/>
            <a:r>
              <a:rPr lang="en-GB" b="1" i="1" dirty="0" smtClean="0"/>
              <a:t>Supervised</a:t>
            </a:r>
          </a:p>
          <a:p>
            <a:pPr lvl="1"/>
            <a:r>
              <a:rPr lang="en-GB" b="1" i="1" dirty="0" smtClean="0"/>
              <a:t>Unsupervised</a:t>
            </a:r>
          </a:p>
          <a:p>
            <a:pPr lvl="1"/>
            <a:r>
              <a:rPr lang="en-GB" b="1" i="1" dirty="0" err="1" smtClean="0"/>
              <a:t>Semisupervised</a:t>
            </a:r>
            <a:endParaRPr lang="en-GB" b="1" i="1" dirty="0" smtClean="0"/>
          </a:p>
          <a:p>
            <a:pPr lvl="1"/>
            <a:r>
              <a:rPr lang="en-GB" b="1" i="1" dirty="0" smtClean="0"/>
              <a:t>Reinforcement learning</a:t>
            </a:r>
          </a:p>
          <a:p>
            <a:endParaRPr lang="en-GB" b="1" i="1" dirty="0"/>
          </a:p>
          <a:p>
            <a:r>
              <a:rPr lang="en-GB" b="1" i="1" dirty="0" smtClean="0"/>
              <a:t>Online </a:t>
            </a:r>
            <a:r>
              <a:rPr lang="en-GB" b="1" i="1" dirty="0"/>
              <a:t>training </a:t>
            </a:r>
            <a:r>
              <a:rPr lang="en-GB" b="1" i="1" dirty="0" smtClean="0"/>
              <a:t>(learn on the fly) vs. batch (NOT online)</a:t>
            </a:r>
          </a:p>
          <a:p>
            <a:endParaRPr lang="en-GB" b="1" i="1" dirty="0"/>
          </a:p>
          <a:p>
            <a:r>
              <a:rPr lang="en-GB" b="1" i="1" dirty="0" smtClean="0"/>
              <a:t>Instance based (compare new data with old data) vs. Model based (build a predicative model)</a:t>
            </a:r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1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ML Supervised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i="1" dirty="0" smtClean="0"/>
              <a:t>Human supervision</a:t>
            </a:r>
          </a:p>
          <a:p>
            <a:r>
              <a:rPr lang="en-GB" b="1" i="1" dirty="0" smtClean="0"/>
              <a:t>Features have a label.</a:t>
            </a:r>
          </a:p>
          <a:p>
            <a:r>
              <a:rPr lang="en-GB" b="1" i="1" dirty="0" smtClean="0"/>
              <a:t>Classification (Spam or not spam)</a:t>
            </a:r>
          </a:p>
          <a:p>
            <a:r>
              <a:rPr lang="en-GB" b="1" i="1" dirty="0" smtClean="0"/>
              <a:t>(Linear) Regression (Car with the label price). Features of a car ??</a:t>
            </a:r>
          </a:p>
          <a:p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  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02.02.2022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31127" y="2615899"/>
            <a:ext cx="7210492" cy="361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585" y="3187971"/>
            <a:ext cx="6115563" cy="28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TemplateConfiguration>{"elementsMetadata":[],"transformationConfigurations":[],"enableDocumentContentUpdater":true,"version":"1.2"}</TemplafyTemplateConfiguration>
</file>

<file path=customXml/itemProps1.xml><?xml version="1.0" encoding="utf-8"?>
<ds:datastoreItem xmlns:ds="http://schemas.openxmlformats.org/officeDocument/2006/customXml" ds:itemID="{0D902525-B31A-4D8B-A89B-20EF1B80AB3E}">
  <ds:schemaRefs>
    <ds:schemaRef ds:uri="f7b946f2-60cf-4e95-a05f-542cd761d733"/>
    <ds:schemaRef ds:uri="http://schemas.microsoft.com/office/2006/documentManagement/types"/>
    <ds:schemaRef ds:uri="http://schemas.microsoft.com/office/infopath/2007/PartnerControls"/>
    <ds:schemaRef ds:uri="106f563f-f301-471e-a8c8-8dbfd02567f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29C588-5F38-4EC0-9F5C-9C2879B956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980</Words>
  <Application>Microsoft Office PowerPoint</Application>
  <PresentationFormat>Widescreen</PresentationFormat>
  <Paragraphs>676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Blank</vt:lpstr>
      <vt:lpstr>Machine Learning Landscape</vt:lpstr>
      <vt:lpstr>What is Machine Learning</vt:lpstr>
      <vt:lpstr>Machine Learning vs. Traditional Programming</vt:lpstr>
      <vt:lpstr>Machine Learning vs. Traditional Programming</vt:lpstr>
      <vt:lpstr>When Machine Learning</vt:lpstr>
      <vt:lpstr>Examples of Machine Learning</vt:lpstr>
      <vt:lpstr>Examples of Machine Learning</vt:lpstr>
      <vt:lpstr>Types of Machine Learning Systems</vt:lpstr>
      <vt:lpstr>ML Supervised</vt:lpstr>
      <vt:lpstr>ML UnSupervised</vt:lpstr>
      <vt:lpstr>ML UnSupervised Annomaly detection</vt:lpstr>
      <vt:lpstr>ML Semisupervised</vt:lpstr>
      <vt:lpstr>Reinforcement learning</vt:lpstr>
      <vt:lpstr>Batch learning</vt:lpstr>
      <vt:lpstr>Online learning</vt:lpstr>
      <vt:lpstr>Instance based learning</vt:lpstr>
      <vt:lpstr>Model based learning: Classification</vt:lpstr>
      <vt:lpstr>Iris: Probability plot with decision boundaries</vt:lpstr>
      <vt:lpstr>Model based learning. Regression</vt:lpstr>
      <vt:lpstr>Model based learning. Regression</vt:lpstr>
      <vt:lpstr>Model based learning. Regression</vt:lpstr>
      <vt:lpstr>Regresison Code Example</vt:lpstr>
      <vt:lpstr>Challenges of Machine Learning</vt:lpstr>
      <vt:lpstr>Nonrepresentative training data</vt:lpstr>
      <vt:lpstr>Overfitting</vt:lpstr>
      <vt:lpstr>Overfitting solution</vt:lpstr>
      <vt:lpstr>Regularization </vt:lpstr>
      <vt:lpstr>Underfitting</vt:lpstr>
      <vt:lpstr>Testing and validation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2022-02-02T22:10:49Z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